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1"/>
  </p:sldMasterIdLst>
  <p:notesMasterIdLst>
    <p:notesMasterId r:id="rId11"/>
  </p:notesMasterIdLst>
  <p:sldIdLst>
    <p:sldId id="256" r:id="rId2"/>
    <p:sldId id="265"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94660"/>
  </p:normalViewPr>
  <p:slideViewPr>
    <p:cSldViewPr snapToGrid="0">
      <p:cViewPr varScale="1">
        <p:scale>
          <a:sx n="67" d="100"/>
          <a:sy n="67" d="100"/>
        </p:scale>
        <p:origin x="654" y="60"/>
      </p:cViewPr>
      <p:guideLst/>
    </p:cSldViewPr>
  </p:slideViewPr>
  <p:notesTextViewPr>
    <p:cViewPr>
      <p:scale>
        <a:sx n="1" d="1"/>
        <a:sy n="1" d="1"/>
      </p:scale>
      <p:origin x="0" y="-102"/>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C75ED8-214F-40CE-A25B-70BE7B497A3E}" type="datetimeFigureOut">
              <a:rPr lang="en-GB" smtClean="0"/>
              <a:t>13/12/2020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466560-BACF-4FBB-B38C-85D24D50771A}" type="slidenum">
              <a:rPr lang="en-GB" smtClean="0"/>
              <a:t>‹#›</a:t>
            </a:fld>
            <a:endParaRPr lang="en-GB"/>
          </a:p>
        </p:txBody>
      </p:sp>
    </p:spTree>
    <p:extLst>
      <p:ext uri="{BB962C8B-B14F-4D97-AF65-F5344CB8AC3E}">
        <p14:creationId xmlns:p14="http://schemas.microsoft.com/office/powerpoint/2010/main" val="3759630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Guillain Barre syndrome is characterized as a rare neurological disorder that weakens the immune systems. The disease attacks the peripheral nervous system and the network of nerves that connects the brain and the spinal cord.</a:t>
            </a:r>
            <a:endParaRPr lang="en-GB" dirty="0"/>
          </a:p>
        </p:txBody>
      </p:sp>
      <p:sp>
        <p:nvSpPr>
          <p:cNvPr id="4" name="Slide Number Placeholder 3"/>
          <p:cNvSpPr>
            <a:spLocks noGrp="1"/>
          </p:cNvSpPr>
          <p:nvPr>
            <p:ph type="sldNum" sz="quarter" idx="10"/>
          </p:nvPr>
        </p:nvSpPr>
        <p:spPr/>
        <p:txBody>
          <a:bodyPr/>
          <a:lstStyle/>
          <a:p>
            <a:fld id="{06466560-BACF-4FBB-B38C-85D24D50771A}" type="slidenum">
              <a:rPr lang="en-GB" smtClean="0"/>
              <a:t>2</a:t>
            </a:fld>
            <a:endParaRPr lang="en-GB"/>
          </a:p>
        </p:txBody>
      </p:sp>
    </p:spTree>
    <p:extLst>
      <p:ext uri="{BB962C8B-B14F-4D97-AF65-F5344CB8AC3E}">
        <p14:creationId xmlns:p14="http://schemas.microsoft.com/office/powerpoint/2010/main" val="40139296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GBS</a:t>
            </a:r>
            <a:r>
              <a:rPr lang="en-GB" baseline="0" dirty="0" smtClean="0"/>
              <a:t> is a rare neurological disorder whose exact cause is not known. Recently, there have been cases reported following infection with the Zika virus, digestive tract infection and respiratory tract infection. GBS  strikes individuals of any age however  more frequent infections have been recorded from older individuals.</a:t>
            </a:r>
            <a:endParaRPr lang="en-GB" dirty="0"/>
          </a:p>
        </p:txBody>
      </p:sp>
      <p:sp>
        <p:nvSpPr>
          <p:cNvPr id="4" name="Slide Number Placeholder 3"/>
          <p:cNvSpPr>
            <a:spLocks noGrp="1"/>
          </p:cNvSpPr>
          <p:nvPr>
            <p:ph type="sldNum" sz="quarter" idx="10"/>
          </p:nvPr>
        </p:nvSpPr>
        <p:spPr/>
        <p:txBody>
          <a:bodyPr/>
          <a:lstStyle/>
          <a:p>
            <a:fld id="{06466560-BACF-4FBB-B38C-85D24D50771A}" type="slidenum">
              <a:rPr lang="en-GB" smtClean="0"/>
              <a:t>3</a:t>
            </a:fld>
            <a:endParaRPr lang="en-GB"/>
          </a:p>
        </p:txBody>
      </p:sp>
    </p:spTree>
    <p:extLst>
      <p:ext uri="{BB962C8B-B14F-4D97-AF65-F5344CB8AC3E}">
        <p14:creationId xmlns:p14="http://schemas.microsoft.com/office/powerpoint/2010/main" val="2515776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symptoms</a:t>
            </a:r>
            <a:r>
              <a:rPr lang="en-GB" baseline="0" dirty="0" smtClean="0"/>
              <a:t> of GBS disease usually manifest within two weeks. The are characterized by tingling and weakness starting in your feet and legs and spreading to your upper body.</a:t>
            </a:r>
            <a:endParaRPr lang="en-GB" dirty="0"/>
          </a:p>
        </p:txBody>
      </p:sp>
      <p:sp>
        <p:nvSpPr>
          <p:cNvPr id="4" name="Slide Number Placeholder 3"/>
          <p:cNvSpPr>
            <a:spLocks noGrp="1"/>
          </p:cNvSpPr>
          <p:nvPr>
            <p:ph type="sldNum" sz="quarter" idx="10"/>
          </p:nvPr>
        </p:nvSpPr>
        <p:spPr/>
        <p:txBody>
          <a:bodyPr/>
          <a:lstStyle/>
          <a:p>
            <a:fld id="{06466560-BACF-4FBB-B38C-85D24D50771A}" type="slidenum">
              <a:rPr lang="en-GB" smtClean="0"/>
              <a:t>4</a:t>
            </a:fld>
            <a:endParaRPr lang="en-GB"/>
          </a:p>
        </p:txBody>
      </p:sp>
    </p:spTree>
    <p:extLst>
      <p:ext uri="{BB962C8B-B14F-4D97-AF65-F5344CB8AC3E}">
        <p14:creationId xmlns:p14="http://schemas.microsoft.com/office/powerpoint/2010/main" val="23905327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GBS causes</a:t>
            </a:r>
            <a:r>
              <a:rPr lang="en-GB" baseline="0" dirty="0" smtClean="0"/>
              <a:t> progressive weakness and </a:t>
            </a:r>
            <a:r>
              <a:rPr lang="en-GB" baseline="0" dirty="0" err="1" smtClean="0"/>
              <a:t>areflexia</a:t>
            </a:r>
            <a:r>
              <a:rPr lang="en-GB" baseline="0" dirty="0" smtClean="0"/>
              <a:t> evolving over less than four weeks. Often it is difficult to diagnose GBS because it might be associated with unusual distribution of weakness,</a:t>
            </a:r>
            <a:endParaRPr lang="en-GB" dirty="0"/>
          </a:p>
        </p:txBody>
      </p:sp>
      <p:sp>
        <p:nvSpPr>
          <p:cNvPr id="4" name="Slide Number Placeholder 3"/>
          <p:cNvSpPr>
            <a:spLocks noGrp="1"/>
          </p:cNvSpPr>
          <p:nvPr>
            <p:ph type="sldNum" sz="quarter" idx="10"/>
          </p:nvPr>
        </p:nvSpPr>
        <p:spPr/>
        <p:txBody>
          <a:bodyPr/>
          <a:lstStyle/>
          <a:p>
            <a:fld id="{06466560-BACF-4FBB-B38C-85D24D50771A}" type="slidenum">
              <a:rPr lang="en-GB" smtClean="0"/>
              <a:t>5</a:t>
            </a:fld>
            <a:endParaRPr lang="en-GB"/>
          </a:p>
        </p:txBody>
      </p:sp>
    </p:spTree>
    <p:extLst>
      <p:ext uri="{BB962C8B-B14F-4D97-AF65-F5344CB8AC3E}">
        <p14:creationId xmlns:p14="http://schemas.microsoft.com/office/powerpoint/2010/main" val="17046045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Guillain-Barre syndrome can be difficult to diagnose in its earliest stages. The doctors</a:t>
            </a:r>
            <a:r>
              <a:rPr lang="en-GB" baseline="0" dirty="0" smtClean="0"/>
              <a:t> perform numerous tests when testing for GBS because the signs and symptoms are similar to those of </a:t>
            </a:r>
            <a:r>
              <a:rPr lang="en-GB" baseline="0" dirty="0" err="1" smtClean="0"/>
              <a:t>ther</a:t>
            </a:r>
            <a:r>
              <a:rPr lang="en-GB" baseline="0" dirty="0" smtClean="0"/>
              <a:t> neurological disorders.</a:t>
            </a:r>
            <a:endParaRPr lang="en-GB" dirty="0"/>
          </a:p>
        </p:txBody>
      </p:sp>
      <p:sp>
        <p:nvSpPr>
          <p:cNvPr id="4" name="Slide Number Placeholder 3"/>
          <p:cNvSpPr>
            <a:spLocks noGrp="1"/>
          </p:cNvSpPr>
          <p:nvPr>
            <p:ph type="sldNum" sz="quarter" idx="10"/>
          </p:nvPr>
        </p:nvSpPr>
        <p:spPr/>
        <p:txBody>
          <a:bodyPr/>
          <a:lstStyle/>
          <a:p>
            <a:fld id="{06466560-BACF-4FBB-B38C-85D24D50771A}" type="slidenum">
              <a:rPr lang="en-GB" smtClean="0"/>
              <a:t>6</a:t>
            </a:fld>
            <a:endParaRPr lang="en-GB"/>
          </a:p>
        </p:txBody>
      </p:sp>
    </p:spTree>
    <p:extLst>
      <p:ext uri="{BB962C8B-B14F-4D97-AF65-F5344CB8AC3E}">
        <p14:creationId xmlns:p14="http://schemas.microsoft.com/office/powerpoint/2010/main" val="4819232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GBS</a:t>
            </a:r>
            <a:r>
              <a:rPr lang="en-GB" baseline="0" dirty="0" smtClean="0"/>
              <a:t> has no cure, however the treatments are conducted to speed recovery and reduce the severity of the illness. The treatments relieve pain and prevent blood clots.</a:t>
            </a:r>
            <a:endParaRPr lang="en-GB" dirty="0"/>
          </a:p>
        </p:txBody>
      </p:sp>
      <p:sp>
        <p:nvSpPr>
          <p:cNvPr id="4" name="Slide Number Placeholder 3"/>
          <p:cNvSpPr>
            <a:spLocks noGrp="1"/>
          </p:cNvSpPr>
          <p:nvPr>
            <p:ph type="sldNum" sz="quarter" idx="10"/>
          </p:nvPr>
        </p:nvSpPr>
        <p:spPr/>
        <p:txBody>
          <a:bodyPr/>
          <a:lstStyle/>
          <a:p>
            <a:fld id="{06466560-BACF-4FBB-B38C-85D24D50771A}" type="slidenum">
              <a:rPr lang="en-GB" smtClean="0"/>
              <a:t>7</a:t>
            </a:fld>
            <a:endParaRPr lang="en-GB"/>
          </a:p>
        </p:txBody>
      </p:sp>
    </p:spTree>
    <p:extLst>
      <p:ext uri="{BB962C8B-B14F-4D97-AF65-F5344CB8AC3E}">
        <p14:creationId xmlns:p14="http://schemas.microsoft.com/office/powerpoint/2010/main" val="30507295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recovery from</a:t>
            </a:r>
            <a:r>
              <a:rPr lang="en-GB" baseline="0" dirty="0" smtClean="0"/>
              <a:t> GBS can take month or even years. The administration of the treatments has contributed in recovery/</a:t>
            </a:r>
            <a:endParaRPr lang="en-GB" dirty="0"/>
          </a:p>
        </p:txBody>
      </p:sp>
      <p:sp>
        <p:nvSpPr>
          <p:cNvPr id="4" name="Slide Number Placeholder 3"/>
          <p:cNvSpPr>
            <a:spLocks noGrp="1"/>
          </p:cNvSpPr>
          <p:nvPr>
            <p:ph type="sldNum" sz="quarter" idx="10"/>
          </p:nvPr>
        </p:nvSpPr>
        <p:spPr/>
        <p:txBody>
          <a:bodyPr/>
          <a:lstStyle/>
          <a:p>
            <a:fld id="{06466560-BACF-4FBB-B38C-85D24D50771A}" type="slidenum">
              <a:rPr lang="en-GB" smtClean="0"/>
              <a:t>8</a:t>
            </a:fld>
            <a:endParaRPr lang="en-GB"/>
          </a:p>
        </p:txBody>
      </p:sp>
    </p:spTree>
    <p:extLst>
      <p:ext uri="{BB962C8B-B14F-4D97-AF65-F5344CB8AC3E}">
        <p14:creationId xmlns:p14="http://schemas.microsoft.com/office/powerpoint/2010/main" val="1335798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5E4448D-E302-47B7-905B-A6D5126123C5}" type="datetimeFigureOut">
              <a:rPr lang="en-GB" smtClean="0"/>
              <a:t>13/12/2020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BBFEA83-C6D0-4657-966B-1ABDC9F7FC7D}" type="slidenum">
              <a:rPr lang="en-GB" smtClean="0"/>
              <a:t>‹#›</a:t>
            </a:fld>
            <a:endParaRPr lang="en-GB"/>
          </a:p>
        </p:txBody>
      </p:sp>
    </p:spTree>
    <p:extLst>
      <p:ext uri="{BB962C8B-B14F-4D97-AF65-F5344CB8AC3E}">
        <p14:creationId xmlns:p14="http://schemas.microsoft.com/office/powerpoint/2010/main" val="2034083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5E4448D-E302-47B7-905B-A6D5126123C5}" type="datetimeFigureOut">
              <a:rPr lang="en-GB" smtClean="0"/>
              <a:t>13/12/2020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BBFEA83-C6D0-4657-966B-1ABDC9F7FC7D}" type="slidenum">
              <a:rPr lang="en-GB" smtClean="0"/>
              <a:t>‹#›</a:t>
            </a:fld>
            <a:endParaRPr lang="en-GB"/>
          </a:p>
        </p:txBody>
      </p:sp>
    </p:spTree>
    <p:extLst>
      <p:ext uri="{BB962C8B-B14F-4D97-AF65-F5344CB8AC3E}">
        <p14:creationId xmlns:p14="http://schemas.microsoft.com/office/powerpoint/2010/main" val="1786391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E4448D-E302-47B7-905B-A6D5126123C5}" type="datetimeFigureOut">
              <a:rPr lang="en-GB" smtClean="0"/>
              <a:t>13/12/2020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BBFEA83-C6D0-4657-966B-1ABDC9F7FC7D}" type="slidenum">
              <a:rPr lang="en-GB" smtClean="0"/>
              <a:t>‹#›</a:t>
            </a:fld>
            <a:endParaRPr lang="en-GB"/>
          </a:p>
        </p:txBody>
      </p:sp>
    </p:spTree>
    <p:extLst>
      <p:ext uri="{BB962C8B-B14F-4D97-AF65-F5344CB8AC3E}">
        <p14:creationId xmlns:p14="http://schemas.microsoft.com/office/powerpoint/2010/main" val="467184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5E4448D-E302-47B7-905B-A6D5126123C5}" type="datetimeFigureOut">
              <a:rPr lang="en-GB" smtClean="0"/>
              <a:t>13/12/2020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BBFEA83-C6D0-4657-966B-1ABDC9F7FC7D}" type="slidenum">
              <a:rPr lang="en-GB" smtClean="0"/>
              <a:t>‹#›</a:t>
            </a:fld>
            <a:endParaRPr lang="en-GB"/>
          </a:p>
        </p:txBody>
      </p:sp>
    </p:spTree>
    <p:extLst>
      <p:ext uri="{BB962C8B-B14F-4D97-AF65-F5344CB8AC3E}">
        <p14:creationId xmlns:p14="http://schemas.microsoft.com/office/powerpoint/2010/main" val="31600876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5E4448D-E302-47B7-905B-A6D5126123C5}" type="datetimeFigureOut">
              <a:rPr lang="en-GB" smtClean="0"/>
              <a:t>13/12/2020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BBFEA83-C6D0-4657-966B-1ABDC9F7FC7D}" type="slidenum">
              <a:rPr lang="en-GB" smtClean="0"/>
              <a:t>‹#›</a:t>
            </a:fld>
            <a:endParaRPr lang="en-GB"/>
          </a:p>
        </p:txBody>
      </p:sp>
    </p:spTree>
    <p:extLst>
      <p:ext uri="{BB962C8B-B14F-4D97-AF65-F5344CB8AC3E}">
        <p14:creationId xmlns:p14="http://schemas.microsoft.com/office/powerpoint/2010/main" val="42111767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5E4448D-E302-47B7-905B-A6D5126123C5}" type="datetimeFigureOut">
              <a:rPr lang="en-GB" smtClean="0"/>
              <a:t>13/12/2020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BBFEA83-C6D0-4657-966B-1ABDC9F7FC7D}" type="slidenum">
              <a:rPr lang="en-GB" smtClean="0"/>
              <a:t>‹#›</a:t>
            </a:fld>
            <a:endParaRPr lang="en-GB"/>
          </a:p>
        </p:txBody>
      </p:sp>
    </p:spTree>
    <p:extLst>
      <p:ext uri="{BB962C8B-B14F-4D97-AF65-F5344CB8AC3E}">
        <p14:creationId xmlns:p14="http://schemas.microsoft.com/office/powerpoint/2010/main" val="16250162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E4448D-E302-47B7-905B-A6D5126123C5}" type="datetimeFigureOut">
              <a:rPr lang="en-GB" smtClean="0"/>
              <a:t>13/12/2020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BBFEA83-C6D0-4657-966B-1ABDC9F7FC7D}" type="slidenum">
              <a:rPr lang="en-GB" smtClean="0"/>
              <a:t>‹#›</a:t>
            </a:fld>
            <a:endParaRPr lang="en-GB"/>
          </a:p>
        </p:txBody>
      </p:sp>
    </p:spTree>
    <p:extLst>
      <p:ext uri="{BB962C8B-B14F-4D97-AF65-F5344CB8AC3E}">
        <p14:creationId xmlns:p14="http://schemas.microsoft.com/office/powerpoint/2010/main" val="16233167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E4448D-E302-47B7-905B-A6D5126123C5}" type="datetimeFigureOut">
              <a:rPr lang="en-GB" smtClean="0"/>
              <a:t>13/12/2020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BBFEA83-C6D0-4657-966B-1ABDC9F7FC7D}" type="slidenum">
              <a:rPr lang="en-GB" smtClean="0"/>
              <a:t>‹#›</a:t>
            </a:fld>
            <a:endParaRPr lang="en-GB"/>
          </a:p>
        </p:txBody>
      </p:sp>
    </p:spTree>
    <p:extLst>
      <p:ext uri="{BB962C8B-B14F-4D97-AF65-F5344CB8AC3E}">
        <p14:creationId xmlns:p14="http://schemas.microsoft.com/office/powerpoint/2010/main" val="3792660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BBFEA83-C6D0-4657-966B-1ABDC9F7FC7D}" type="slidenum">
              <a:rPr lang="en-GB" smtClean="0"/>
              <a:t>‹#›</a:t>
            </a:fld>
            <a:endParaRPr lang="en-GB"/>
          </a:p>
        </p:txBody>
      </p:sp>
      <p:sp>
        <p:nvSpPr>
          <p:cNvPr id="5" name="Date Placeholder 4"/>
          <p:cNvSpPr>
            <a:spLocks noGrp="1"/>
          </p:cNvSpPr>
          <p:nvPr>
            <p:ph type="dt" sz="half" idx="10"/>
          </p:nvPr>
        </p:nvSpPr>
        <p:spPr/>
        <p:txBody>
          <a:bodyPr/>
          <a:lstStyle/>
          <a:p>
            <a:fld id="{35E4448D-E302-47B7-905B-A6D5126123C5}" type="datetimeFigureOut">
              <a:rPr lang="en-GB" smtClean="0"/>
              <a:t>13/12/2020</a:t>
            </a:fld>
            <a:endParaRPr lang="en-GB"/>
          </a:p>
        </p:txBody>
      </p:sp>
    </p:spTree>
    <p:extLst>
      <p:ext uri="{BB962C8B-B14F-4D97-AF65-F5344CB8AC3E}">
        <p14:creationId xmlns:p14="http://schemas.microsoft.com/office/powerpoint/2010/main" val="8591477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E4448D-E302-47B7-905B-A6D5126123C5}" type="datetimeFigureOut">
              <a:rPr lang="en-GB" smtClean="0"/>
              <a:t>13/12/2020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BBFEA83-C6D0-4657-966B-1ABDC9F7FC7D}" type="slidenum">
              <a:rPr lang="en-GB" smtClean="0"/>
              <a:t>‹#›</a:t>
            </a:fld>
            <a:endParaRPr lang="en-GB"/>
          </a:p>
        </p:txBody>
      </p:sp>
    </p:spTree>
    <p:extLst>
      <p:ext uri="{BB962C8B-B14F-4D97-AF65-F5344CB8AC3E}">
        <p14:creationId xmlns:p14="http://schemas.microsoft.com/office/powerpoint/2010/main" val="3229410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E4448D-E302-47B7-905B-A6D5126123C5}" type="datetimeFigureOut">
              <a:rPr lang="en-GB" smtClean="0"/>
              <a:t>13/12/2020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BBFEA83-C6D0-4657-966B-1ABDC9F7FC7D}"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62422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E4448D-E302-47B7-905B-A6D5126123C5}" type="datetimeFigureOut">
              <a:rPr lang="en-GB" smtClean="0"/>
              <a:t>13/12/2020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BBFEA83-C6D0-4657-966B-1ABDC9F7FC7D}" type="slidenum">
              <a:rPr lang="en-GB" smtClean="0"/>
              <a:t>‹#›</a:t>
            </a:fld>
            <a:endParaRPr lang="en-GB"/>
          </a:p>
        </p:txBody>
      </p:sp>
    </p:spTree>
    <p:extLst>
      <p:ext uri="{BB962C8B-B14F-4D97-AF65-F5344CB8AC3E}">
        <p14:creationId xmlns:p14="http://schemas.microsoft.com/office/powerpoint/2010/main" val="36994038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E4448D-E302-47B7-905B-A6D5126123C5}" type="datetimeFigureOut">
              <a:rPr lang="en-GB" smtClean="0"/>
              <a:t>13/12/2020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BBFEA83-C6D0-4657-966B-1ABDC9F7FC7D}"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797625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E4448D-E302-47B7-905B-A6D5126123C5}" type="datetimeFigureOut">
              <a:rPr lang="en-GB" smtClean="0"/>
              <a:t>13/12/2020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BBFEA83-C6D0-4657-966B-1ABDC9F7FC7D}" type="slidenum">
              <a:rPr lang="en-GB" smtClean="0"/>
              <a:t>‹#›</a:t>
            </a:fld>
            <a:endParaRPr lang="en-GB"/>
          </a:p>
        </p:txBody>
      </p:sp>
    </p:spTree>
    <p:extLst>
      <p:ext uri="{BB962C8B-B14F-4D97-AF65-F5344CB8AC3E}">
        <p14:creationId xmlns:p14="http://schemas.microsoft.com/office/powerpoint/2010/main" val="20311408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5E4448D-E302-47B7-905B-A6D5126123C5}" type="datetimeFigureOut">
              <a:rPr lang="en-GB" smtClean="0"/>
              <a:t>13/12/2020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BBFEA83-C6D0-4657-966B-1ABDC9F7FC7D}" type="slidenum">
              <a:rPr lang="en-GB" smtClean="0"/>
              <a:t>‹#›</a:t>
            </a:fld>
            <a:endParaRPr lang="en-GB"/>
          </a:p>
        </p:txBody>
      </p:sp>
    </p:spTree>
    <p:extLst>
      <p:ext uri="{BB962C8B-B14F-4D97-AF65-F5344CB8AC3E}">
        <p14:creationId xmlns:p14="http://schemas.microsoft.com/office/powerpoint/2010/main" val="39665323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5E4448D-E302-47B7-905B-A6D5126123C5}" type="datetimeFigureOut">
              <a:rPr lang="en-GB" smtClean="0"/>
              <a:t>13/12/2020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BBFEA83-C6D0-4657-966B-1ABDC9F7FC7D}" type="slidenum">
              <a:rPr lang="en-GB" smtClean="0"/>
              <a:t>‹#›</a:t>
            </a:fld>
            <a:endParaRPr lang="en-GB"/>
          </a:p>
        </p:txBody>
      </p:sp>
    </p:spTree>
    <p:extLst>
      <p:ext uri="{BB962C8B-B14F-4D97-AF65-F5344CB8AC3E}">
        <p14:creationId xmlns:p14="http://schemas.microsoft.com/office/powerpoint/2010/main" val="2218211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5E4448D-E302-47B7-905B-A6D5126123C5}" type="datetimeFigureOut">
              <a:rPr lang="en-GB" smtClean="0"/>
              <a:t>13/12/2020</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BBFEA83-C6D0-4657-966B-1ABDC9F7FC7D}" type="slidenum">
              <a:rPr lang="en-GB" smtClean="0"/>
              <a:t>‹#›</a:t>
            </a:fld>
            <a:endParaRPr lang="en-GB"/>
          </a:p>
        </p:txBody>
      </p:sp>
    </p:spTree>
    <p:extLst>
      <p:ext uri="{BB962C8B-B14F-4D97-AF65-F5344CB8AC3E}">
        <p14:creationId xmlns:p14="http://schemas.microsoft.com/office/powerpoint/2010/main" val="2644020863"/>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Case Study Presentation</a:t>
            </a:r>
            <a:endParaRPr lang="en-GB" dirty="0"/>
          </a:p>
        </p:txBody>
      </p:sp>
      <p:sp>
        <p:nvSpPr>
          <p:cNvPr id="3" name="Subtitle 2"/>
          <p:cNvSpPr>
            <a:spLocks noGrp="1"/>
          </p:cNvSpPr>
          <p:nvPr>
            <p:ph type="subTitle" idx="1"/>
          </p:nvPr>
        </p:nvSpPr>
        <p:spPr/>
        <p:txBody>
          <a:bodyPr/>
          <a:lstStyle/>
          <a:p>
            <a:r>
              <a:rPr lang="en-GB" dirty="0" smtClean="0"/>
              <a:t>Guillain Barre Syndrome</a:t>
            </a: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1538" y="4347632"/>
            <a:ext cx="2857500" cy="1600200"/>
          </a:xfrm>
          <a:prstGeom prst="rect">
            <a:avLst/>
          </a:prstGeom>
        </p:spPr>
      </p:pic>
    </p:spTree>
    <p:extLst>
      <p:ext uri="{BB962C8B-B14F-4D97-AF65-F5344CB8AC3E}">
        <p14:creationId xmlns:p14="http://schemas.microsoft.com/office/powerpoint/2010/main" val="22024557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Relevance of the topic</a:t>
            </a:r>
            <a:endParaRPr lang="en-GB" dirty="0"/>
          </a:p>
        </p:txBody>
      </p:sp>
      <p:pic>
        <p:nvPicPr>
          <p:cNvPr id="6" name="Content Placeholder 5"/>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214438" y="1825625"/>
            <a:ext cx="4614862" cy="3997325"/>
          </a:xfrm>
        </p:spPr>
      </p:pic>
      <p:sp>
        <p:nvSpPr>
          <p:cNvPr id="4" name="Content Placeholder 3"/>
          <p:cNvSpPr>
            <a:spLocks noGrp="1"/>
          </p:cNvSpPr>
          <p:nvPr>
            <p:ph sz="half" idx="2"/>
          </p:nvPr>
        </p:nvSpPr>
        <p:spPr/>
        <p:txBody>
          <a:bodyPr>
            <a:normAutofit lnSpcReduction="10000"/>
          </a:bodyPr>
          <a:lstStyle/>
          <a:p>
            <a:r>
              <a:rPr lang="en-GB" dirty="0" smtClean="0"/>
              <a:t>The topic is relevant because it is vital understand the seriousness of the auto immune disease that has not been extensively covered.</a:t>
            </a:r>
          </a:p>
          <a:p>
            <a:r>
              <a:rPr lang="en-GB" dirty="0" smtClean="0"/>
              <a:t>Indeed, Guillain Barre Syndrome is deemed as a medical emergency because it weakens the immune system.</a:t>
            </a:r>
          </a:p>
          <a:p>
            <a:r>
              <a:rPr lang="en-GB" dirty="0" smtClean="0"/>
              <a:t>Over the past 10 years, Guillain </a:t>
            </a:r>
            <a:r>
              <a:rPr lang="en-GB" dirty="0" err="1" smtClean="0"/>
              <a:t>Barré</a:t>
            </a:r>
            <a:r>
              <a:rPr lang="en-GB" dirty="0" smtClean="0"/>
              <a:t> syndrome has remained as a challenging condition, thus, it is vital to understand its advances and symptoms( Winer, 2011).</a:t>
            </a:r>
          </a:p>
          <a:p>
            <a:endParaRPr lang="en-GB" dirty="0"/>
          </a:p>
        </p:txBody>
      </p:sp>
    </p:spTree>
    <p:extLst>
      <p:ext uri="{BB962C8B-B14F-4D97-AF65-F5344CB8AC3E}">
        <p14:creationId xmlns:p14="http://schemas.microsoft.com/office/powerpoint/2010/main" val="13833304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Epidemiology</a:t>
            </a:r>
            <a:endParaRPr lang="en-GB" dirty="0"/>
          </a:p>
        </p:txBody>
      </p:sp>
      <p:sp>
        <p:nvSpPr>
          <p:cNvPr id="3" name="Content Placeholder 2"/>
          <p:cNvSpPr>
            <a:spLocks noGrp="1"/>
          </p:cNvSpPr>
          <p:nvPr>
            <p:ph idx="1"/>
          </p:nvPr>
        </p:nvSpPr>
        <p:spPr/>
        <p:txBody>
          <a:bodyPr/>
          <a:lstStyle/>
          <a:p>
            <a:pPr marL="0" indent="0">
              <a:buNone/>
            </a:pPr>
            <a:r>
              <a:rPr lang="en-GB" dirty="0" smtClean="0"/>
              <a:t>Mode of Transmission: The exact cause of GBS is still unknown. The disease is not contagious because it appears days or weeks after a patient has had a respiratory or digestive tract infection.</a:t>
            </a:r>
          </a:p>
          <a:p>
            <a:pPr marL="0" indent="0">
              <a:buNone/>
            </a:pPr>
            <a:r>
              <a:rPr lang="en-GB" dirty="0" smtClean="0"/>
              <a:t>Risk Factors: Infection  with Zika virus , cytomegalovirus, Epstein Barr virus and flu.</a:t>
            </a:r>
          </a:p>
          <a:p>
            <a:pPr marL="0" indent="0">
              <a:buNone/>
            </a:pPr>
            <a:r>
              <a:rPr lang="en-GB" dirty="0" smtClean="0"/>
              <a:t>Populations Affected: Guillain-</a:t>
            </a:r>
            <a:r>
              <a:rPr lang="en-GB" dirty="0" err="1" smtClean="0"/>
              <a:t>Barré</a:t>
            </a:r>
            <a:r>
              <a:rPr lang="en-GB" dirty="0" smtClean="0"/>
              <a:t> syndrome can affect anyone. At least 1 or 2 in every 100,000 each year are infected.</a:t>
            </a:r>
            <a:endParaRPr lang="en-GB" dirty="0"/>
          </a:p>
        </p:txBody>
      </p:sp>
    </p:spTree>
    <p:extLst>
      <p:ext uri="{BB962C8B-B14F-4D97-AF65-F5344CB8AC3E}">
        <p14:creationId xmlns:p14="http://schemas.microsoft.com/office/powerpoint/2010/main" val="22206161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Symptoms and clinical presentation</a:t>
            </a:r>
            <a:endParaRPr lang="en-GB" dirty="0"/>
          </a:p>
        </p:txBody>
      </p:sp>
      <p:sp>
        <p:nvSpPr>
          <p:cNvPr id="3" name="Content Placeholder 2"/>
          <p:cNvSpPr>
            <a:spLocks noGrp="1"/>
          </p:cNvSpPr>
          <p:nvPr>
            <p:ph idx="1"/>
          </p:nvPr>
        </p:nvSpPr>
        <p:spPr/>
        <p:txBody>
          <a:bodyPr/>
          <a:lstStyle/>
          <a:p>
            <a:r>
              <a:rPr lang="en-GB" dirty="0" smtClean="0"/>
              <a:t>The first symptom of GBS is tingling weakness on the feet and legs which fast spreads to the upper body and arms.</a:t>
            </a:r>
          </a:p>
          <a:p>
            <a:r>
              <a:rPr lang="en-GB" dirty="0" smtClean="0"/>
              <a:t>Also, it includes unsteadiness and inability to walk , difficulty making facial movements and the inability to move the eyes.</a:t>
            </a:r>
          </a:p>
          <a:p>
            <a:r>
              <a:rPr lang="en-GB" dirty="0"/>
              <a:t> </a:t>
            </a:r>
            <a:r>
              <a:rPr lang="en-GB" dirty="0" smtClean="0"/>
              <a:t>Severe pain that gets worse at night, rapid heart rate, low or high blood pressure and difficulty in breathing( Olshansky, 2017).</a:t>
            </a:r>
          </a:p>
          <a:p>
            <a:r>
              <a:rPr lang="en-GB" dirty="0" smtClean="0"/>
              <a:t>The condition requires immediate medical help because it worsens rapidly.</a:t>
            </a:r>
            <a:endParaRPr lang="en-GB" dirty="0"/>
          </a:p>
        </p:txBody>
      </p:sp>
    </p:spTree>
    <p:extLst>
      <p:ext uri="{BB962C8B-B14F-4D97-AF65-F5344CB8AC3E}">
        <p14:creationId xmlns:p14="http://schemas.microsoft.com/office/powerpoint/2010/main" val="2962793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Course of the disease</a:t>
            </a:r>
            <a:endParaRPr lang="en-GB" dirty="0"/>
          </a:p>
        </p:txBody>
      </p:sp>
      <p:sp>
        <p:nvSpPr>
          <p:cNvPr id="3" name="Content Placeholder 2"/>
          <p:cNvSpPr>
            <a:spLocks noGrp="1"/>
          </p:cNvSpPr>
          <p:nvPr>
            <p:ph idx="1"/>
          </p:nvPr>
        </p:nvSpPr>
        <p:spPr/>
        <p:txBody>
          <a:bodyPr/>
          <a:lstStyle/>
          <a:p>
            <a:r>
              <a:rPr lang="en-GB" dirty="0" smtClean="0"/>
              <a:t>In most cases, GBS occurs within 1 or 2 weeks after the a respiratory or gastrointestinal disease. </a:t>
            </a:r>
          </a:p>
          <a:p>
            <a:r>
              <a:rPr lang="en-GB" dirty="0" smtClean="0"/>
              <a:t>The weakness spreads rapidly causing pure motor dysfunction or acute </a:t>
            </a:r>
            <a:r>
              <a:rPr lang="en-GB" dirty="0" err="1" smtClean="0"/>
              <a:t>dysautonomia</a:t>
            </a:r>
            <a:r>
              <a:rPr lang="en-GB" dirty="0" smtClean="0"/>
              <a:t>.</a:t>
            </a:r>
          </a:p>
          <a:p>
            <a:r>
              <a:rPr lang="en-GB" dirty="0"/>
              <a:t> </a:t>
            </a:r>
            <a:r>
              <a:rPr lang="en-GB" dirty="0" smtClean="0"/>
              <a:t>Research  has shown that, 98% of the patients reach the plateau face with 4 weeks. The phase is characterized by unchanging symptoms followed by days of gradual symptom improvement.</a:t>
            </a:r>
            <a:endParaRPr lang="en-GB" dirty="0"/>
          </a:p>
        </p:txBody>
      </p:sp>
    </p:spTree>
    <p:extLst>
      <p:ext uri="{BB962C8B-B14F-4D97-AF65-F5344CB8AC3E}">
        <p14:creationId xmlns:p14="http://schemas.microsoft.com/office/powerpoint/2010/main" val="1081241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Tests used to identify this illness/disease</a:t>
            </a:r>
            <a:endParaRPr lang="en-GB" dirty="0"/>
          </a:p>
        </p:txBody>
      </p:sp>
      <p:sp>
        <p:nvSpPr>
          <p:cNvPr id="3" name="Content Placeholder 2"/>
          <p:cNvSpPr>
            <a:spLocks noGrp="1"/>
          </p:cNvSpPr>
          <p:nvPr>
            <p:ph idx="1"/>
          </p:nvPr>
        </p:nvSpPr>
        <p:spPr/>
        <p:txBody>
          <a:bodyPr/>
          <a:lstStyle/>
          <a:p>
            <a:pPr marL="0" indent="0">
              <a:buNone/>
            </a:pPr>
            <a:r>
              <a:rPr lang="en-GB" dirty="0" smtClean="0"/>
              <a:t>The tests for GBS include:</a:t>
            </a:r>
          </a:p>
          <a:p>
            <a:pPr marL="0" indent="0">
              <a:buNone/>
            </a:pPr>
            <a:r>
              <a:rPr lang="en-GB" dirty="0" smtClean="0"/>
              <a:t>Spinal Tap- a small amount of fluid is obtained from the spinal canal in the lower back. </a:t>
            </a:r>
          </a:p>
          <a:p>
            <a:pPr marL="0" indent="0">
              <a:buNone/>
            </a:pPr>
            <a:r>
              <a:rPr lang="en-GB" dirty="0" smtClean="0"/>
              <a:t>Electromyography- Uses thin needles electrodes that measure the nerve activity in the muscles</a:t>
            </a:r>
          </a:p>
          <a:p>
            <a:pPr marL="0" indent="0">
              <a:buNone/>
            </a:pPr>
            <a:r>
              <a:rPr lang="en-GB" dirty="0" smtClean="0"/>
              <a:t>Nerve conduction studies- the speed of nerve signals is measured by tapping electrodes above the skin on the nerves.</a:t>
            </a:r>
            <a:endParaRPr lang="en-GB" dirty="0"/>
          </a:p>
        </p:txBody>
      </p:sp>
    </p:spTree>
    <p:extLst>
      <p:ext uri="{BB962C8B-B14F-4D97-AF65-F5344CB8AC3E}">
        <p14:creationId xmlns:p14="http://schemas.microsoft.com/office/powerpoint/2010/main" val="31584744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Treatment</a:t>
            </a:r>
            <a:endParaRPr lang="en-GB" dirty="0"/>
          </a:p>
        </p:txBody>
      </p:sp>
      <p:sp>
        <p:nvSpPr>
          <p:cNvPr id="3" name="Content Placeholder 2"/>
          <p:cNvSpPr>
            <a:spLocks noGrp="1"/>
          </p:cNvSpPr>
          <p:nvPr>
            <p:ph idx="1"/>
          </p:nvPr>
        </p:nvSpPr>
        <p:spPr/>
        <p:txBody>
          <a:bodyPr/>
          <a:lstStyle/>
          <a:p>
            <a:r>
              <a:rPr lang="en-GB" dirty="0" smtClean="0"/>
              <a:t>Plasma exchange- This entails the removal of the liquid oat of the blood. Plasmapheresis assists in manufacturing of antibodies that contribute to the immune system.</a:t>
            </a:r>
          </a:p>
          <a:p>
            <a:r>
              <a:rPr lang="en-GB" dirty="0" smtClean="0"/>
              <a:t>Immunoglobulin therapy- Administration of </a:t>
            </a:r>
            <a:r>
              <a:rPr lang="en-GB" dirty="0" err="1" smtClean="0"/>
              <a:t>immunoglobin</a:t>
            </a:r>
            <a:r>
              <a:rPr lang="en-GB" dirty="0" smtClean="0"/>
              <a:t> consisting of healthy antibodies that fight against the damaging antibodies.</a:t>
            </a:r>
            <a:endParaRPr lang="en-GB" dirty="0"/>
          </a:p>
        </p:txBody>
      </p:sp>
    </p:spTree>
    <p:extLst>
      <p:ext uri="{BB962C8B-B14F-4D97-AF65-F5344CB8AC3E}">
        <p14:creationId xmlns:p14="http://schemas.microsoft.com/office/powerpoint/2010/main" val="3573262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Clinical patient outcome</a:t>
            </a:r>
            <a:endParaRPr lang="en-GB" dirty="0"/>
          </a:p>
        </p:txBody>
      </p:sp>
      <p:sp>
        <p:nvSpPr>
          <p:cNvPr id="3" name="Content Placeholder 2"/>
          <p:cNvSpPr>
            <a:spLocks noGrp="1"/>
          </p:cNvSpPr>
          <p:nvPr>
            <p:ph idx="1"/>
          </p:nvPr>
        </p:nvSpPr>
        <p:spPr/>
        <p:txBody>
          <a:bodyPr/>
          <a:lstStyle/>
          <a:p>
            <a:r>
              <a:rPr lang="en-GB" dirty="0" smtClean="0"/>
              <a:t>Children who develop GBS recover more completely as opposed to the adults.</a:t>
            </a:r>
          </a:p>
          <a:p>
            <a:r>
              <a:rPr lang="en-GB" dirty="0" smtClean="0"/>
              <a:t>Prolonged GBS  is associated with poor prognosis , patients may show  slow but persistent recovery for years and even reach the ability to walk and live independently( Winer, 2011).</a:t>
            </a:r>
          </a:p>
          <a:p>
            <a:r>
              <a:rPr lang="en-GB" dirty="0" smtClean="0"/>
              <a:t>Rate of recovery correlated with respiratory involvement and functional status at onset.</a:t>
            </a:r>
            <a:endParaRPr lang="en-GB" dirty="0"/>
          </a:p>
        </p:txBody>
      </p:sp>
    </p:spTree>
    <p:extLst>
      <p:ext uri="{BB962C8B-B14F-4D97-AF65-F5344CB8AC3E}">
        <p14:creationId xmlns:p14="http://schemas.microsoft.com/office/powerpoint/2010/main" val="3368949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a:t>
            </a:r>
            <a:endParaRPr lang="en-GB" dirty="0"/>
          </a:p>
        </p:txBody>
      </p:sp>
      <p:sp>
        <p:nvSpPr>
          <p:cNvPr id="3" name="Content Placeholder 2"/>
          <p:cNvSpPr>
            <a:spLocks noGrp="1"/>
          </p:cNvSpPr>
          <p:nvPr>
            <p:ph idx="1"/>
          </p:nvPr>
        </p:nvSpPr>
        <p:spPr/>
        <p:txBody>
          <a:bodyPr/>
          <a:lstStyle/>
          <a:p>
            <a:pPr marL="0" indent="-457200">
              <a:buNone/>
            </a:pPr>
            <a:r>
              <a:rPr lang="en-GB" dirty="0" smtClean="0"/>
              <a:t>Olshansky, A. (2017). Diagnosis and treatment of </a:t>
            </a:r>
            <a:r>
              <a:rPr lang="en-GB" dirty="0" err="1" smtClean="0"/>
              <a:t>guillain-barre</a:t>
            </a:r>
            <a:r>
              <a:rPr lang="en-GB" dirty="0" smtClean="0"/>
              <a:t> syndrome. AMA Journal of Ethics, 9(8), 552-554.</a:t>
            </a:r>
          </a:p>
          <a:p>
            <a:pPr marL="0" indent="-457200">
              <a:buNone/>
            </a:pPr>
            <a:r>
              <a:rPr lang="en-GB" dirty="0" smtClean="0"/>
              <a:t>Winer J. B. (2011). Guillain </a:t>
            </a:r>
            <a:r>
              <a:rPr lang="en-GB" dirty="0" err="1" smtClean="0"/>
              <a:t>Barré</a:t>
            </a:r>
            <a:r>
              <a:rPr lang="en-GB" dirty="0" smtClean="0"/>
              <a:t> syndrome. Molecular pathology : MP, 54(6), 381–385.</a:t>
            </a:r>
            <a:endParaRPr lang="en-GB" dirty="0"/>
          </a:p>
        </p:txBody>
      </p:sp>
    </p:spTree>
    <p:extLst>
      <p:ext uri="{BB962C8B-B14F-4D97-AF65-F5344CB8AC3E}">
        <p14:creationId xmlns:p14="http://schemas.microsoft.com/office/powerpoint/2010/main" val="413890979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114</TotalTime>
  <Words>772</Words>
  <Application>Microsoft Office PowerPoint</Application>
  <PresentationFormat>Widescreen</PresentationFormat>
  <Paragraphs>48</Paragraphs>
  <Slides>9</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Trebuchet MS</vt:lpstr>
      <vt:lpstr>Wingdings 3</vt:lpstr>
      <vt:lpstr>Facet</vt:lpstr>
      <vt:lpstr>Case Study Presentation</vt:lpstr>
      <vt:lpstr>Relevance of the topic</vt:lpstr>
      <vt:lpstr>The Epidemiology</vt:lpstr>
      <vt:lpstr>Symptoms and clinical presentation</vt:lpstr>
      <vt:lpstr>Course of the disease</vt:lpstr>
      <vt:lpstr>Tests used to identify this illness/disease</vt:lpstr>
      <vt:lpstr>Treatment</vt:lpstr>
      <vt:lpstr>Clinical patient outcome</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Case Study Presentation</dc:title>
  <dc:creator>user</dc:creator>
  <cp:lastModifiedBy>user</cp:lastModifiedBy>
  <cp:revision>14</cp:revision>
  <dcterms:created xsi:type="dcterms:W3CDTF">2020-12-12T21:27:28Z</dcterms:created>
  <dcterms:modified xsi:type="dcterms:W3CDTF">2020-12-12T23:22:21Z</dcterms:modified>
</cp:coreProperties>
</file>